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Nunito ExtraLight"/>
      <p:regular r:id="rId34"/>
      <p:bold r:id="rId35"/>
      <p:italic r:id="rId36"/>
      <p:boldItalic r:id="rId37"/>
    </p:embeddedFont>
    <p:embeddedFont>
      <p:font typeface="Lobster"/>
      <p:regular r:id="rId38"/>
    </p:embeddedFont>
    <p:embeddedFont>
      <p:font typeface="Merriweather"/>
      <p:regular r:id="rId39"/>
      <p:bold r:id="rId40"/>
      <p:italic r:id="rId41"/>
      <p:boldItalic r:id="rId42"/>
    </p:embeddedFont>
    <p:embeddedFont>
      <p:font typeface="Alfa Slab One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.fntdata"/><Relationship Id="rId20" Type="http://schemas.openxmlformats.org/officeDocument/2006/relationships/slide" Target="slides/slide14.xml"/><Relationship Id="rId42" Type="http://schemas.openxmlformats.org/officeDocument/2006/relationships/font" Target="fonts/Merriweather-boldItalic.fntdata"/><Relationship Id="rId41" Type="http://schemas.openxmlformats.org/officeDocument/2006/relationships/font" Target="fonts/Merriweather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AlfaSlabOne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5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4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7.xml"/><Relationship Id="rId35" Type="http://schemas.openxmlformats.org/officeDocument/2006/relationships/font" Target="fonts/NunitoExtraLight-bold.fntdata"/><Relationship Id="rId12" Type="http://schemas.openxmlformats.org/officeDocument/2006/relationships/slide" Target="slides/slide6.xml"/><Relationship Id="rId34" Type="http://schemas.openxmlformats.org/officeDocument/2006/relationships/font" Target="fonts/NunitoExtraLight-regular.fntdata"/><Relationship Id="rId15" Type="http://schemas.openxmlformats.org/officeDocument/2006/relationships/slide" Target="slides/slide9.xml"/><Relationship Id="rId37" Type="http://schemas.openxmlformats.org/officeDocument/2006/relationships/font" Target="fonts/NunitoExtraLight-boldItalic.fntdata"/><Relationship Id="rId14" Type="http://schemas.openxmlformats.org/officeDocument/2006/relationships/slide" Target="slides/slide8.xml"/><Relationship Id="rId36" Type="http://schemas.openxmlformats.org/officeDocument/2006/relationships/font" Target="fonts/NunitoExtraLight-italic.fntdata"/><Relationship Id="rId17" Type="http://schemas.openxmlformats.org/officeDocument/2006/relationships/slide" Target="slides/slide11.xml"/><Relationship Id="rId39" Type="http://schemas.openxmlformats.org/officeDocument/2006/relationships/font" Target="fonts/Merriweather-regular.fntdata"/><Relationship Id="rId16" Type="http://schemas.openxmlformats.org/officeDocument/2006/relationships/slide" Target="slides/slide10.xml"/><Relationship Id="rId38" Type="http://schemas.openxmlformats.org/officeDocument/2006/relationships/font" Target="fonts/Lobster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70cc13411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70cc13411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70cc13411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70cc13411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70cc13411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70cc13411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dd36e30e3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dd36e30e3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70cc13411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70cc13411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</a:t>
            </a:r>
            <a:r>
              <a:rPr lang="en"/>
              <a:t>return</a:t>
            </a:r>
            <a:r>
              <a:rPr lang="en"/>
              <a:t> to the slide deck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d36e30e3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dd36e30e3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d36e30e3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dd36e30e3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dd36e30e3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dd36e30e3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dd36e30e3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dd36e30e3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d36e30e3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dd36e30e3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d36e30e3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d36e30e3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70cc13411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70cc13411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dd36e30e3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dd36e30e3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dd36e30e3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dd36e30e3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7473058cc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7473058c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d36e30e3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d36e30e3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70cc13411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70cc1341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70cc13411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70cc13411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Dialogue with students: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What are some best practices you’ve discovered either building a website or interacting with a website as a user?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What do you like most about the websites you frequent?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What bothers you?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70cc13411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70cc13411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70cc13411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70cc13411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70cc13411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70cc13411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70cc13411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70cc13411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4804349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4804349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4"/>
          <p:cNvCxnSpPr/>
          <p:nvPr/>
        </p:nvCxnSpPr>
        <p:spPr>
          <a:xfrm>
            <a:off x="4278300" y="2350188"/>
            <a:ext cx="587400" cy="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0" y="2226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b="1"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5983800" y="4619450"/>
            <a:ext cx="3160200" cy="591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55600" lvl="1" marL="914400" rtl="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D0E0E"/>
              </a:buClr>
              <a:buSzPts val="3600"/>
              <a:buFont typeface="Cambria"/>
              <a:buNone/>
              <a:defRPr b="1" sz="3600">
                <a:solidFill>
                  <a:srgbClr val="ED0E0E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●"/>
              <a:defRPr sz="24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556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mbria"/>
              <a:buChar char="○"/>
              <a:defRPr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429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mbria"/>
              <a:buChar char="■"/>
              <a:defRPr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○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■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○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mbria"/>
              <a:buChar char="■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573674"/>
            <a:ext cx="368644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983800" y="4564075"/>
            <a:ext cx="3160200" cy="591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wix.com/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hyperlink" Target="mailto:nulab.info@gmail.com" TargetMode="External"/><Relationship Id="rId4" Type="http://schemas.openxmlformats.org/officeDocument/2006/relationships/hyperlink" Target="https://calendly.com/diti-nu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311700" y="2226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0E0E"/>
                </a:solidFill>
              </a:rPr>
              <a:t>Introduction to Wix</a:t>
            </a:r>
            <a:endParaRPr>
              <a:solidFill>
                <a:srgbClr val="ED0E0E"/>
              </a:solidFill>
            </a:endParaRPr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311700" y="2880076"/>
            <a:ext cx="85206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Taught By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ENGW3302: Advanced Writing in the Technical Professions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Philip Gilreath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2023</a:t>
            </a:r>
            <a:endParaRPr b="1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/>
          <p:nvPr>
            <p:ph type="title"/>
          </p:nvPr>
        </p:nvSpPr>
        <p:spPr>
          <a:xfrm>
            <a:off x="490250" y="2322150"/>
            <a:ext cx="7913400" cy="16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Building your website in Wix</a:t>
            </a:r>
            <a:endParaRPr sz="5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Wix vocabulary</a:t>
            </a:r>
            <a:endParaRPr/>
          </a:p>
        </p:txBody>
      </p:sp>
      <p:sp>
        <p:nvSpPr>
          <p:cNvPr id="166" name="Google Shape;166;p35"/>
          <p:cNvSpPr txBox="1"/>
          <p:nvPr>
            <p:ph idx="4294967295" type="body"/>
          </p:nvPr>
        </p:nvSpPr>
        <p:spPr>
          <a:xfrm>
            <a:off x="231500" y="801750"/>
            <a:ext cx="6096300" cy="3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Element</a:t>
            </a:r>
            <a:r>
              <a:rPr lang="en" sz="1600"/>
              <a:t>: the basic unit of content for your site. Headings, paragraphs, media, buttons, lists, </a:t>
            </a:r>
            <a:r>
              <a:rPr lang="en" sz="1600"/>
              <a:t>galleries</a:t>
            </a:r>
            <a:r>
              <a:rPr lang="en" sz="1600"/>
              <a:t> etc. are elements.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Section</a:t>
            </a:r>
            <a:r>
              <a:rPr lang="en" sz="1600"/>
              <a:t>:</a:t>
            </a:r>
            <a:r>
              <a:rPr b="1" lang="en" sz="1600"/>
              <a:t> </a:t>
            </a:r>
            <a:r>
              <a:rPr lang="en" sz="1600"/>
              <a:t>pages are</a:t>
            </a:r>
            <a:r>
              <a:rPr lang="en" sz="1600"/>
              <a:t> divided into large chunks of content called “Sections.” They can be easily repositioned to change the layout of the page.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Pages &amp; Menu</a:t>
            </a:r>
            <a:r>
              <a:rPr lang="en" sz="1600"/>
              <a:t>: pages are collections of sections and the menu lets your user navigate between them. You might have a “Home” page, an “About Me” page, and a “Projects” page on your website.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Site Design</a:t>
            </a:r>
            <a:r>
              <a:rPr lang="en" sz="1600"/>
              <a:t>: this is where you can apply themes to coordinate your </a:t>
            </a:r>
            <a:r>
              <a:rPr lang="en" sz="1600"/>
              <a:t>website</a:t>
            </a:r>
            <a:r>
              <a:rPr lang="en" sz="1600"/>
              <a:t>’s aesthetics across its pages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Apps</a:t>
            </a:r>
            <a:r>
              <a:rPr lang="en" sz="1600"/>
              <a:t>: these are Wix-specific widgets designed for businesses, including things like ordering platforms, live chats etc.</a:t>
            </a:r>
            <a:endParaRPr sz="1600"/>
          </a:p>
        </p:txBody>
      </p:sp>
      <p:pic>
        <p:nvPicPr>
          <p:cNvPr id="167" name="Google Shape;167;p35"/>
          <p:cNvPicPr preferRelativeResize="0"/>
          <p:nvPr/>
        </p:nvPicPr>
        <p:blipFill rotWithShape="1">
          <a:blip r:embed="rId3">
            <a:alphaModFix/>
          </a:blip>
          <a:srcRect b="0" l="0" r="0" t="1127"/>
          <a:stretch/>
        </p:blipFill>
        <p:spPr>
          <a:xfrm>
            <a:off x="6670225" y="213900"/>
            <a:ext cx="2162074" cy="40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/>
          <p:nvPr>
            <p:ph idx="1" type="body"/>
          </p:nvPr>
        </p:nvSpPr>
        <p:spPr>
          <a:xfrm>
            <a:off x="133675" y="854725"/>
            <a:ext cx="45543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Go to </a:t>
            </a:r>
            <a:r>
              <a:rPr lang="en" sz="2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https://www.wix.com/</a:t>
            </a:r>
            <a:r>
              <a:rPr lang="en" sz="2000"/>
              <a:t> and click “</a:t>
            </a:r>
            <a:r>
              <a:rPr b="1" lang="en" sz="2000"/>
              <a:t>Get Started</a:t>
            </a:r>
            <a:r>
              <a:rPr lang="en" sz="2000"/>
              <a:t>.”</a:t>
            </a:r>
            <a:r>
              <a:rPr b="1" lang="en" sz="2000"/>
              <a:t> </a:t>
            </a:r>
            <a:r>
              <a:rPr lang="en" sz="2000"/>
              <a:t>Sign up for a Wix account using your professional email.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Click “</a:t>
            </a:r>
            <a:r>
              <a:rPr b="1" lang="en" sz="2000"/>
              <a:t>Create New Site</a:t>
            </a:r>
            <a:r>
              <a:rPr lang="en" sz="2000"/>
              <a:t>,” and then select what kind of site you want to create (e.g. “</a:t>
            </a:r>
            <a:r>
              <a:rPr b="1" lang="en" sz="2000"/>
              <a:t>Portfolio</a:t>
            </a:r>
            <a:r>
              <a:rPr lang="en" sz="2000"/>
              <a:t>”).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Give your site a name (this doesn’t need to be the domain name).</a:t>
            </a:r>
            <a:endParaRPr sz="2000"/>
          </a:p>
        </p:txBody>
      </p:sp>
      <p:sp>
        <p:nvSpPr>
          <p:cNvPr id="173" name="Google Shape;173;p36"/>
          <p:cNvSpPr txBox="1"/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pic>
        <p:nvPicPr>
          <p:cNvPr id="174" name="Google Shape;1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050" y="78505"/>
            <a:ext cx="4287949" cy="225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6"/>
          <p:cNvSpPr/>
          <p:nvPr/>
        </p:nvSpPr>
        <p:spPr>
          <a:xfrm>
            <a:off x="8698500" y="51789"/>
            <a:ext cx="445500" cy="234300"/>
          </a:xfrm>
          <a:prstGeom prst="rect">
            <a:avLst/>
          </a:prstGeom>
          <a:noFill/>
          <a:ln cap="flat" cmpd="sng" w="28575">
            <a:solidFill>
              <a:srgbClr val="ED0E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6050" y="2337625"/>
            <a:ext cx="4287949" cy="234916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/>
          <p:nvPr/>
        </p:nvSpPr>
        <p:spPr>
          <a:xfrm>
            <a:off x="5971225" y="4687850"/>
            <a:ext cx="3172800" cy="45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/>
          <p:nvPr>
            <p:ph idx="1" type="body"/>
          </p:nvPr>
        </p:nvSpPr>
        <p:spPr>
          <a:xfrm>
            <a:off x="133675" y="854725"/>
            <a:ext cx="47223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Select any elements you want to include (e.g. “Online Store,” “Forms,” “Events</a:t>
            </a:r>
            <a:r>
              <a:rPr lang="en" sz="2000"/>
              <a:t>”)</a:t>
            </a:r>
            <a:r>
              <a:rPr lang="en" sz="2000"/>
              <a:t>. You can edit these later.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Select “</a:t>
            </a:r>
            <a:r>
              <a:rPr lang="en" sz="2000"/>
              <a:t>Go to Dashboard” to go to the back-end hub of your website.</a:t>
            </a:r>
            <a:endParaRPr sz="20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From here you can design your website, connect a domain that you might own, and add type specific content (e.g. projects for a portfolio).</a:t>
            </a:r>
            <a:endParaRPr sz="1600"/>
          </a:p>
        </p:txBody>
      </p:sp>
      <p:sp>
        <p:nvSpPr>
          <p:cNvPr id="183" name="Google Shape;183;p37"/>
          <p:cNvSpPr txBox="1"/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pic>
        <p:nvPicPr>
          <p:cNvPr id="184" name="Google Shape;184;p37"/>
          <p:cNvPicPr preferRelativeResize="0"/>
          <p:nvPr/>
        </p:nvPicPr>
        <p:blipFill rotWithShape="1">
          <a:blip r:embed="rId3">
            <a:alphaModFix/>
          </a:blip>
          <a:srcRect b="1690" l="0" r="0" t="0"/>
          <a:stretch/>
        </p:blipFill>
        <p:spPr>
          <a:xfrm>
            <a:off x="4855975" y="81725"/>
            <a:ext cx="4288026" cy="231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7"/>
          <p:cNvSpPr/>
          <p:nvPr/>
        </p:nvSpPr>
        <p:spPr>
          <a:xfrm>
            <a:off x="5971225" y="4570850"/>
            <a:ext cx="31728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975" y="2399325"/>
            <a:ext cx="4288026" cy="2361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idx="1" type="body"/>
          </p:nvPr>
        </p:nvSpPr>
        <p:spPr>
          <a:xfrm>
            <a:off x="133675" y="854725"/>
            <a:ext cx="47223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You will be asked to choose a starting point: letting the Wix ADI create a site for you, or customizing an existing template.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recommend choosing a template, as you have more creative and operational control in the Wix Editor. </a:t>
            </a:r>
            <a:endParaRPr sz="2000"/>
          </a:p>
        </p:txBody>
      </p:sp>
      <p:sp>
        <p:nvSpPr>
          <p:cNvPr id="192" name="Google Shape;192;p38"/>
          <p:cNvSpPr txBox="1"/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your website</a:t>
            </a:r>
            <a:endParaRPr/>
          </a:p>
        </p:txBody>
      </p:sp>
      <p:pic>
        <p:nvPicPr>
          <p:cNvPr id="193" name="Google Shape;1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975" y="928800"/>
            <a:ext cx="4288026" cy="2359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/>
          <p:nvPr/>
        </p:nvSpPr>
        <p:spPr>
          <a:xfrm>
            <a:off x="5971225" y="4570850"/>
            <a:ext cx="31728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600" y="105836"/>
            <a:ext cx="4333501" cy="238893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9"/>
          <p:cNvSpPr txBox="1"/>
          <p:nvPr>
            <p:ph idx="1" type="body"/>
          </p:nvPr>
        </p:nvSpPr>
        <p:spPr>
          <a:xfrm>
            <a:off x="133675" y="854725"/>
            <a:ext cx="47223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Once you have chosen a template, the Wix Editor will open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 add elements, sections, apps etc., use the panel on the left.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Hovering over any part of the page will allow you to open the “</a:t>
            </a:r>
            <a:r>
              <a:rPr lang="en" sz="2000"/>
              <a:t>Quick Edit</a:t>
            </a:r>
            <a:r>
              <a:rPr lang="en" sz="2000"/>
              <a:t>” panel, in which you can edit the content of the template.</a:t>
            </a:r>
            <a:r>
              <a:rPr lang="en" sz="2000"/>
              <a:t> </a:t>
            </a:r>
            <a:endParaRPr sz="2000"/>
          </a:p>
        </p:txBody>
      </p:sp>
      <p:sp>
        <p:nvSpPr>
          <p:cNvPr id="201" name="Google Shape;201;p39"/>
          <p:cNvSpPr txBox="1"/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Wix Editor</a:t>
            </a:r>
            <a:endParaRPr/>
          </a:p>
        </p:txBody>
      </p:sp>
      <p:sp>
        <p:nvSpPr>
          <p:cNvPr id="202" name="Google Shape;202;p39"/>
          <p:cNvSpPr/>
          <p:nvPr/>
        </p:nvSpPr>
        <p:spPr>
          <a:xfrm>
            <a:off x="4765950" y="312500"/>
            <a:ext cx="225000" cy="1175700"/>
          </a:xfrm>
          <a:prstGeom prst="rect">
            <a:avLst/>
          </a:prstGeom>
          <a:noFill/>
          <a:ln cap="flat" cmpd="sng" w="28575">
            <a:solidFill>
              <a:srgbClr val="ED0E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" name="Google Shape;203;p39"/>
          <p:cNvCxnSpPr/>
          <p:nvPr/>
        </p:nvCxnSpPr>
        <p:spPr>
          <a:xfrm flipH="1" rot="10800000">
            <a:off x="4518450" y="1336875"/>
            <a:ext cx="247500" cy="392100"/>
          </a:xfrm>
          <a:prstGeom prst="straightConnector1">
            <a:avLst/>
          </a:prstGeom>
          <a:noFill/>
          <a:ln cap="flat" cmpd="sng" w="28575">
            <a:solidFill>
              <a:srgbClr val="ED0E0E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4" name="Google Shape;2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575" y="2494776"/>
            <a:ext cx="4333553" cy="23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9"/>
          <p:cNvSpPr/>
          <p:nvPr/>
        </p:nvSpPr>
        <p:spPr>
          <a:xfrm>
            <a:off x="8404275" y="2684050"/>
            <a:ext cx="739800" cy="2253300"/>
          </a:xfrm>
          <a:prstGeom prst="rect">
            <a:avLst/>
          </a:prstGeom>
          <a:noFill/>
          <a:ln cap="flat" cmpd="sng" w="28575">
            <a:solidFill>
              <a:srgbClr val="ED0E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/>
          <p:nvPr/>
        </p:nvSpPr>
        <p:spPr>
          <a:xfrm>
            <a:off x="5971225" y="4518525"/>
            <a:ext cx="3172800" cy="62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0"/>
          <p:cNvSpPr txBox="1"/>
          <p:nvPr>
            <p:ph idx="1" type="body"/>
          </p:nvPr>
        </p:nvSpPr>
        <p:spPr>
          <a:xfrm>
            <a:off x="133675" y="854725"/>
            <a:ext cx="47223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To add Elements, click the top icon on the left panel</a:t>
            </a:r>
            <a:r>
              <a:rPr lang="en" sz="1900"/>
              <a:t>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This will open the Elements menu and you can choose from a huge variety of options.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Adding an element will float it in the center of your page, but you can drag it into position and edit it.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NB. To embed external media (like a StoryMap), add the “</a:t>
            </a:r>
            <a:r>
              <a:rPr lang="en" sz="1900"/>
              <a:t>Embed</a:t>
            </a:r>
            <a:r>
              <a:rPr lang="en" sz="1900"/>
              <a:t>” element from this menu.</a:t>
            </a:r>
            <a:endParaRPr sz="1900"/>
          </a:p>
        </p:txBody>
      </p:sp>
      <p:sp>
        <p:nvSpPr>
          <p:cNvPr id="212" name="Google Shape;212;p40"/>
          <p:cNvSpPr txBox="1"/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Elements</a:t>
            </a:r>
            <a:endParaRPr/>
          </a:p>
        </p:txBody>
      </p:sp>
      <p:pic>
        <p:nvPicPr>
          <p:cNvPr id="213" name="Google Shape;2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825" y="115203"/>
            <a:ext cx="4341253" cy="23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0"/>
          <p:cNvSpPr/>
          <p:nvPr/>
        </p:nvSpPr>
        <p:spPr>
          <a:xfrm>
            <a:off x="4802825" y="320850"/>
            <a:ext cx="1792200" cy="2183400"/>
          </a:xfrm>
          <a:prstGeom prst="rect">
            <a:avLst/>
          </a:prstGeom>
          <a:noFill/>
          <a:ln cap="flat" cmpd="sng" w="28575">
            <a:solidFill>
              <a:srgbClr val="ED0E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40"/>
          <p:cNvPicPr preferRelativeResize="0"/>
          <p:nvPr/>
        </p:nvPicPr>
        <p:blipFill rotWithShape="1">
          <a:blip r:embed="rId4">
            <a:alphaModFix/>
          </a:blip>
          <a:srcRect b="14781" l="19762" r="21819" t="12833"/>
          <a:stretch/>
        </p:blipFill>
        <p:spPr>
          <a:xfrm>
            <a:off x="2103550" y="1248325"/>
            <a:ext cx="279525" cy="3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5488" y="2571749"/>
            <a:ext cx="2855922" cy="238895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0"/>
          <p:cNvSpPr/>
          <p:nvPr/>
        </p:nvSpPr>
        <p:spPr>
          <a:xfrm>
            <a:off x="6755500" y="4294200"/>
            <a:ext cx="1301400" cy="572700"/>
          </a:xfrm>
          <a:prstGeom prst="rect">
            <a:avLst/>
          </a:prstGeom>
          <a:noFill/>
          <a:ln cap="flat" cmpd="sng" w="28575">
            <a:solidFill>
              <a:srgbClr val="ED0E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/>
          <p:nvPr/>
        </p:nvSpPr>
        <p:spPr>
          <a:xfrm>
            <a:off x="5971225" y="4570850"/>
            <a:ext cx="31728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1"/>
          <p:cNvSpPr txBox="1"/>
          <p:nvPr>
            <p:ph idx="1" type="body"/>
          </p:nvPr>
        </p:nvSpPr>
        <p:spPr>
          <a:xfrm>
            <a:off x="133675" y="854725"/>
            <a:ext cx="47223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Adding Sections works in the same way. Select the second icon on the left panel to open the menu.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You can choose from various sections, such as “Welcome,” “About Us/Me,” “List” and “Testimonials.”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Edit sections in the same way: hover over a section and open the “Quick Edit” panel or reposition it as desired. </a:t>
            </a:r>
            <a:endParaRPr sz="2000"/>
          </a:p>
        </p:txBody>
      </p:sp>
      <p:sp>
        <p:nvSpPr>
          <p:cNvPr id="224" name="Google Shape;224;p41"/>
          <p:cNvSpPr txBox="1"/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Sections</a:t>
            </a:r>
            <a:endParaRPr/>
          </a:p>
        </p:txBody>
      </p:sp>
      <p:pic>
        <p:nvPicPr>
          <p:cNvPr id="225" name="Google Shape;2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975" y="167621"/>
            <a:ext cx="4280356" cy="23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1"/>
          <p:cNvSpPr/>
          <p:nvPr/>
        </p:nvSpPr>
        <p:spPr>
          <a:xfrm>
            <a:off x="4802825" y="320850"/>
            <a:ext cx="1515900" cy="2183400"/>
          </a:xfrm>
          <a:prstGeom prst="rect">
            <a:avLst/>
          </a:prstGeom>
          <a:noFill/>
          <a:ln cap="flat" cmpd="sng" w="28575">
            <a:solidFill>
              <a:srgbClr val="ED0E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0475" y="1565636"/>
            <a:ext cx="475875" cy="4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2825" y="2527277"/>
            <a:ext cx="4341202" cy="2391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825" y="1019372"/>
            <a:ext cx="4280351" cy="23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2"/>
          <p:cNvSpPr txBox="1"/>
          <p:nvPr>
            <p:ph idx="1" type="body"/>
          </p:nvPr>
        </p:nvSpPr>
        <p:spPr>
          <a:xfrm>
            <a:off x="133675" y="854725"/>
            <a:ext cx="47223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 add pages and edit the menu, s</a:t>
            </a:r>
            <a:r>
              <a:rPr lang="en" sz="2000"/>
              <a:t>elect the third icon on the left panel to open the menu.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Your template will have a selection of pages, and you can navigate to them here.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Edit these pages in the same way using Elements and Sections.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Adding a new Page will automatically add it to the Menu. </a:t>
            </a:r>
            <a:endParaRPr sz="2000"/>
          </a:p>
        </p:txBody>
      </p:sp>
      <p:sp>
        <p:nvSpPr>
          <p:cNvPr id="235" name="Google Shape;235;p42"/>
          <p:cNvSpPr txBox="1"/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Pages, editing the Menu</a:t>
            </a:r>
            <a:endParaRPr/>
          </a:p>
        </p:txBody>
      </p:sp>
      <p:sp>
        <p:nvSpPr>
          <p:cNvPr id="236" name="Google Shape;236;p42"/>
          <p:cNvSpPr/>
          <p:nvPr/>
        </p:nvSpPr>
        <p:spPr>
          <a:xfrm>
            <a:off x="4802825" y="1201900"/>
            <a:ext cx="1355700" cy="2183400"/>
          </a:xfrm>
          <a:prstGeom prst="rect">
            <a:avLst/>
          </a:prstGeom>
          <a:noFill/>
          <a:ln cap="flat" cmpd="sng" w="28575">
            <a:solidFill>
              <a:srgbClr val="ED0E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42"/>
          <p:cNvPicPr preferRelativeResize="0"/>
          <p:nvPr/>
        </p:nvPicPr>
        <p:blipFill rotWithShape="1">
          <a:blip r:embed="rId4">
            <a:alphaModFix/>
          </a:blip>
          <a:srcRect b="16807" l="20173" r="18150" t="15638"/>
          <a:stretch/>
        </p:blipFill>
        <p:spPr>
          <a:xfrm>
            <a:off x="2676575" y="1635300"/>
            <a:ext cx="293500" cy="3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/>
          <p:nvPr>
            <p:ph idx="1" type="body"/>
          </p:nvPr>
        </p:nvSpPr>
        <p:spPr>
          <a:xfrm>
            <a:off x="133675" y="854725"/>
            <a:ext cx="47223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Selecting the Site Design icon allows you to change the appearance of your website</a:t>
            </a:r>
            <a:r>
              <a:rPr lang="en" sz="2100"/>
              <a:t>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Editing the theme will change the color and text across your pages.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You can also customize the transitions between your pages. </a:t>
            </a:r>
            <a:endParaRPr sz="2100"/>
          </a:p>
        </p:txBody>
      </p:sp>
      <p:pic>
        <p:nvPicPr>
          <p:cNvPr id="243" name="Google Shape;243;p43"/>
          <p:cNvPicPr preferRelativeResize="0"/>
          <p:nvPr/>
        </p:nvPicPr>
        <p:blipFill rotWithShape="1">
          <a:blip r:embed="rId3">
            <a:alphaModFix/>
          </a:blip>
          <a:srcRect b="16111" l="25234" r="16190" t="21656"/>
          <a:stretch/>
        </p:blipFill>
        <p:spPr>
          <a:xfrm>
            <a:off x="3920525" y="1670226"/>
            <a:ext cx="335450" cy="3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825" y="854719"/>
            <a:ext cx="4341176" cy="238893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3"/>
          <p:cNvSpPr txBox="1"/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Design</a:t>
            </a:r>
            <a:endParaRPr/>
          </a:p>
        </p:txBody>
      </p:sp>
      <p:sp>
        <p:nvSpPr>
          <p:cNvPr id="246" name="Google Shape;246;p43"/>
          <p:cNvSpPr/>
          <p:nvPr/>
        </p:nvSpPr>
        <p:spPr>
          <a:xfrm>
            <a:off x="4802825" y="1060250"/>
            <a:ext cx="990300" cy="2183400"/>
          </a:xfrm>
          <a:prstGeom prst="rect">
            <a:avLst/>
          </a:prstGeom>
          <a:noFill/>
          <a:ln cap="flat" cmpd="sng" w="28575">
            <a:solidFill>
              <a:srgbClr val="ED0E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Agenda</a:t>
            </a:r>
            <a:endParaRPr/>
          </a:p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311700" y="1029575"/>
            <a:ext cx="8520600" cy="27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Understand some general best practices in website building.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Understand the strengths of Wix as a website building tool.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Learn how to create a website with Wix.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Slides and handout available at: </a:t>
            </a:r>
            <a:endParaRPr sz="2000">
              <a:solidFill>
                <a:srgbClr val="2A5BD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/>
              <a:t>  </a:t>
            </a:r>
            <a:endParaRPr b="1"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900" y="3337902"/>
            <a:ext cx="2604201" cy="10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idx="1" type="body"/>
          </p:nvPr>
        </p:nvSpPr>
        <p:spPr>
          <a:xfrm>
            <a:off x="133675" y="854725"/>
            <a:ext cx="45810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You can add media from the “Element” menu, but also by selecting the media icon</a:t>
            </a:r>
            <a:r>
              <a:rPr lang="en" sz="1900"/>
              <a:t>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You can select free images from Wix or Unsplash, upload files from your computer, link to URLs, or connect to social media.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You can drag and drop media within sections, and apply filters, effects, and otherwise edit it on the page.</a:t>
            </a:r>
            <a:endParaRPr sz="1900"/>
          </a:p>
        </p:txBody>
      </p:sp>
      <p:pic>
        <p:nvPicPr>
          <p:cNvPr id="252" name="Google Shape;2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831" y="908575"/>
            <a:ext cx="4356669" cy="238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4"/>
          <p:cNvPicPr preferRelativeResize="0"/>
          <p:nvPr/>
        </p:nvPicPr>
        <p:blipFill rotWithShape="1">
          <a:blip r:embed="rId4">
            <a:alphaModFix/>
          </a:blip>
          <a:srcRect b="23539" l="15268" r="20060" t="19340"/>
          <a:stretch/>
        </p:blipFill>
        <p:spPr>
          <a:xfrm>
            <a:off x="2299200" y="1572425"/>
            <a:ext cx="370375" cy="3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4"/>
          <p:cNvSpPr txBox="1"/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Media</a:t>
            </a:r>
            <a:endParaRPr/>
          </a:p>
        </p:txBody>
      </p:sp>
      <p:sp>
        <p:nvSpPr>
          <p:cNvPr id="255" name="Google Shape;255;p44"/>
          <p:cNvSpPr/>
          <p:nvPr/>
        </p:nvSpPr>
        <p:spPr>
          <a:xfrm>
            <a:off x="4802825" y="1114100"/>
            <a:ext cx="1061400" cy="2183400"/>
          </a:xfrm>
          <a:prstGeom prst="rect">
            <a:avLst/>
          </a:prstGeom>
          <a:noFill/>
          <a:ln cap="flat" cmpd="sng" w="28575">
            <a:solidFill>
              <a:srgbClr val="ED0E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idx="1" type="body"/>
          </p:nvPr>
        </p:nvSpPr>
        <p:spPr>
          <a:xfrm>
            <a:off x="133675" y="854725"/>
            <a:ext cx="45720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Click “</a:t>
            </a:r>
            <a:r>
              <a:rPr b="1" lang="en" sz="2000"/>
              <a:t>Save</a:t>
            </a:r>
            <a:r>
              <a:rPr lang="en" sz="2000"/>
              <a:t>” from the top menu and select the domain name for your site</a:t>
            </a:r>
            <a:r>
              <a:rPr lang="en" sz="2000"/>
              <a:t>. Free Wix sites will always have the “wixsite.com” suffix.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Preview your page, and, when you’re ready, click “</a:t>
            </a:r>
            <a:r>
              <a:rPr b="1" lang="en" sz="2000"/>
              <a:t>Publish</a:t>
            </a:r>
            <a:r>
              <a:rPr lang="en" sz="2000"/>
              <a:t>” in the top right to take your site live.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You can edit your website and monitor traffic from your dashboard.</a:t>
            </a:r>
            <a:endParaRPr sz="2000"/>
          </a:p>
        </p:txBody>
      </p:sp>
      <p:sp>
        <p:nvSpPr>
          <p:cNvPr id="261" name="Google Shape;261;p45"/>
          <p:cNvSpPr txBox="1"/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Publishing your website</a:t>
            </a:r>
            <a:endParaRPr/>
          </a:p>
        </p:txBody>
      </p:sp>
      <p:pic>
        <p:nvPicPr>
          <p:cNvPr id="262" name="Google Shape;2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252" y="740325"/>
            <a:ext cx="4191924" cy="2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/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Positives and Negatives of Wix</a:t>
            </a:r>
            <a:endParaRPr/>
          </a:p>
        </p:txBody>
      </p:sp>
      <p:sp>
        <p:nvSpPr>
          <p:cNvPr id="268" name="Google Shape;268;p46"/>
          <p:cNvSpPr txBox="1"/>
          <p:nvPr/>
        </p:nvSpPr>
        <p:spPr>
          <a:xfrm>
            <a:off x="460450" y="1079225"/>
            <a:ext cx="7992300" cy="3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type="title"/>
          </p:nvPr>
        </p:nvSpPr>
        <p:spPr>
          <a:xfrm>
            <a:off x="159300" y="161425"/>
            <a:ext cx="8520600" cy="9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ED0E0E"/>
                </a:solidFill>
              </a:rPr>
              <a:t>Thank you!	</a:t>
            </a:r>
            <a:endParaRPr sz="5600">
              <a:solidFill>
                <a:srgbClr val="ED0E0E"/>
              </a:solidFill>
            </a:endParaRPr>
          </a:p>
        </p:txBody>
      </p:sp>
      <p:sp>
        <p:nvSpPr>
          <p:cNvPr id="274" name="Google Shape;274;p47"/>
          <p:cNvSpPr txBox="1"/>
          <p:nvPr>
            <p:ph idx="1" type="body"/>
          </p:nvPr>
        </p:nvSpPr>
        <p:spPr>
          <a:xfrm>
            <a:off x="159300" y="1921525"/>
            <a:ext cx="8914500" cy="18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</a:rPr>
              <a:t>_ _ _ _ _ </a:t>
            </a:r>
            <a:endParaRPr sz="20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</a:rPr>
              <a:t>If you have any questions, contact us at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nulab.info@gmail.com</a:t>
            </a:r>
            <a:endParaRPr sz="20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Have questions? Schedule an appointment with us! </a:t>
            </a:r>
            <a:r>
              <a:rPr b="1" lang="en" sz="19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https://calendly.com/diti-nu</a:t>
            </a:r>
            <a:r>
              <a:rPr b="1" lang="en" sz="1900"/>
              <a:t> 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Link to Online Materials: </a:t>
            </a:r>
            <a:endParaRPr sz="1700">
              <a:solidFill>
                <a:srgbClr val="2A5BD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 </a:t>
            </a:r>
            <a:endParaRPr b="1" sz="1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</a:rPr>
              <a:t> </a:t>
            </a:r>
            <a:endParaRPr b="1" sz="20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275" name="Google Shape;275;p47"/>
          <p:cNvSpPr txBox="1"/>
          <p:nvPr/>
        </p:nvSpPr>
        <p:spPr>
          <a:xfrm>
            <a:off x="342525" y="1237675"/>
            <a:ext cx="8452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—</a:t>
            </a:r>
            <a:r>
              <a:rPr b="1" lang="en" sz="2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Developed by </a:t>
            </a:r>
            <a:r>
              <a:rPr lang="en" sz="22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Ana Abraham, Chris McNulty, and Benjamin Grey</a:t>
            </a:r>
            <a:endParaRPr b="1"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311700" y="23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building vocabulary</a:t>
            </a:r>
            <a:endParaRPr/>
          </a:p>
        </p:txBody>
      </p:sp>
      <p:sp>
        <p:nvSpPr>
          <p:cNvPr id="118" name="Google Shape;118;p27"/>
          <p:cNvSpPr txBox="1"/>
          <p:nvPr>
            <p:ph idx="4294967295" type="body"/>
          </p:nvPr>
        </p:nvSpPr>
        <p:spPr>
          <a:xfrm>
            <a:off x="311700" y="1046125"/>
            <a:ext cx="8520600" cy="33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Pages</a:t>
            </a:r>
            <a:r>
              <a:rPr lang="en"/>
              <a:t>: these are the main areas of your website that your audience will be able to navigate in your site’s menu.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Domain</a:t>
            </a:r>
            <a:r>
              <a:rPr lang="en"/>
              <a:t>: your domain name is the unique URL that leads to your website.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Design</a:t>
            </a:r>
            <a:r>
              <a:rPr lang="en"/>
              <a:t>: the aesthetic choices for your website, including colors, font, and more.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development best practices</a:t>
            </a:r>
            <a:endParaRPr/>
          </a:p>
        </p:txBody>
      </p:sp>
      <p:sp>
        <p:nvSpPr>
          <p:cNvPr id="124" name="Google Shape;124;p28"/>
          <p:cNvSpPr txBox="1"/>
          <p:nvPr>
            <p:ph idx="1" type="body"/>
          </p:nvPr>
        </p:nvSpPr>
        <p:spPr>
          <a:xfrm>
            <a:off x="311700" y="953050"/>
            <a:ext cx="8520600" cy="3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Always </a:t>
            </a:r>
            <a:r>
              <a:rPr b="1" lang="en" sz="1800"/>
              <a:t>remember your audience</a:t>
            </a:r>
            <a:r>
              <a:rPr lang="en" sz="1800"/>
              <a:t> and </a:t>
            </a:r>
            <a:r>
              <a:rPr lang="en" sz="1800"/>
              <a:t>think about how you want to </a:t>
            </a:r>
            <a:r>
              <a:rPr b="1" lang="en" sz="1800"/>
              <a:t>represent your identity </a:t>
            </a:r>
            <a:r>
              <a:rPr lang="en" sz="1800"/>
              <a:t>and your work to that audience.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the </a:t>
            </a:r>
            <a:r>
              <a:rPr b="1" lang="en" sz="1800"/>
              <a:t>“Preview” </a:t>
            </a:r>
            <a:r>
              <a:rPr lang="en" sz="1800"/>
              <a:t>button to see how your site will appear to your audience.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More ≠ better! </a:t>
            </a:r>
            <a:r>
              <a:rPr lang="en" sz="1800"/>
              <a:t>You want your website to be easy to navigate, informative, and appealing.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Pick a theme/format that is </a:t>
            </a:r>
            <a:r>
              <a:rPr b="1" lang="en" sz="1800"/>
              <a:t>compatible with mobile phones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Design choices should be based on the </a:t>
            </a:r>
            <a:r>
              <a:rPr b="1" lang="en" sz="1800"/>
              <a:t>content</a:t>
            </a:r>
            <a:r>
              <a:rPr lang="en" sz="1800"/>
              <a:t> you are communicating.</a:t>
            </a:r>
            <a:endParaRPr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800"/>
              <a:t>For maximum readability, </a:t>
            </a:r>
            <a:r>
              <a:rPr b="1" lang="en" sz="1800"/>
              <a:t>use simple fonts and a high color contrast </a:t>
            </a:r>
            <a:r>
              <a:rPr lang="en" sz="1800"/>
              <a:t>between text and background color. This is particularly important for accessibility.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rgbClr val="000000"/>
                </a:solidFill>
                <a:highlight>
                  <a:schemeClr val="lt2"/>
                </a:highlight>
                <a:latin typeface="Arial"/>
                <a:ea typeface="Arial"/>
                <a:cs typeface="Arial"/>
                <a:sym typeface="Arial"/>
              </a:rPr>
              <a:t>Good</a:t>
            </a:r>
            <a:r>
              <a:rPr lang="en" sz="2500">
                <a:solidFill>
                  <a:srgbClr val="999999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     </a:t>
            </a:r>
            <a:r>
              <a:rPr lang="en" sz="2500">
                <a:solidFill>
                  <a:srgbClr val="FFFFFF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Good</a:t>
            </a:r>
            <a:r>
              <a:rPr lang="en" sz="2500">
                <a:solidFill>
                  <a:srgbClr val="999999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     </a:t>
            </a:r>
            <a:r>
              <a:rPr lang="en" sz="2500">
                <a:solidFill>
                  <a:srgbClr val="999999"/>
                </a:solidFill>
                <a:highlight>
                  <a:srgbClr val="9FC5E8"/>
                </a:highlight>
                <a:latin typeface="Nunito ExtraLight"/>
                <a:ea typeface="Nunito ExtraLight"/>
                <a:cs typeface="Nunito ExtraLight"/>
                <a:sym typeface="Nunito ExtraLight"/>
              </a:rPr>
              <a:t>Not so good</a:t>
            </a:r>
            <a:r>
              <a:rPr lang="en" sz="2500">
                <a:solidFill>
                  <a:srgbClr val="999999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     </a:t>
            </a:r>
            <a:r>
              <a:rPr lang="en" sz="2500">
                <a:solidFill>
                  <a:srgbClr val="CC0000"/>
                </a:solidFill>
                <a:highlight>
                  <a:srgbClr val="EA9999"/>
                </a:highlight>
                <a:latin typeface="Lobster"/>
                <a:ea typeface="Lobster"/>
                <a:cs typeface="Lobster"/>
                <a:sym typeface="Lobster"/>
              </a:rPr>
              <a:t>Not so good</a:t>
            </a:r>
            <a:endParaRPr sz="2500">
              <a:solidFill>
                <a:srgbClr val="CC0000"/>
              </a:solidFill>
              <a:highlight>
                <a:srgbClr val="EA9999"/>
              </a:highlight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for your audience</a:t>
            </a:r>
            <a:endParaRPr/>
          </a:p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 website is just like a research report or an essay—it needs to clearly communicate its message or purpose to a specific audience.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Critical first steps in website design are to consider </a:t>
            </a:r>
            <a:r>
              <a:rPr b="1" lang="en" sz="2100"/>
              <a:t>who</a:t>
            </a:r>
            <a:r>
              <a:rPr b="1" i="1" lang="en" sz="2100"/>
              <a:t> </a:t>
            </a:r>
            <a:r>
              <a:rPr lang="en" sz="2100"/>
              <a:t>your audience is, </a:t>
            </a:r>
            <a:r>
              <a:rPr b="1" lang="en" sz="2100"/>
              <a:t>what</a:t>
            </a:r>
            <a:r>
              <a:rPr lang="en" sz="2100"/>
              <a:t> they will need to be able to find and do on your site, and </a:t>
            </a:r>
            <a:r>
              <a:rPr b="1" lang="en" sz="2100"/>
              <a:t>how</a:t>
            </a:r>
            <a:r>
              <a:rPr lang="en" sz="2100"/>
              <a:t> they will move through the site.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Work out what your website </a:t>
            </a:r>
            <a:r>
              <a:rPr b="1" lang="en" sz="2100"/>
              <a:t>needs</a:t>
            </a:r>
            <a:r>
              <a:rPr lang="en" sz="2100"/>
              <a:t>. Don’t add media or components to a website that </a:t>
            </a:r>
            <a:r>
              <a:rPr b="1" lang="en" sz="2100"/>
              <a:t>don’t</a:t>
            </a:r>
            <a:r>
              <a:rPr lang="en" sz="2100"/>
              <a:t> contribute to the site’s message/purpose.</a:t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/>
          <p:nvPr>
            <p:ph type="title"/>
          </p:nvPr>
        </p:nvSpPr>
        <p:spPr>
          <a:xfrm>
            <a:off x="311100" y="205275"/>
            <a:ext cx="81099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Planning your website</a:t>
            </a:r>
            <a:endParaRPr sz="3200"/>
          </a:p>
        </p:txBody>
      </p:sp>
      <p:sp>
        <p:nvSpPr>
          <p:cNvPr id="136" name="Google Shape;136;p30"/>
          <p:cNvSpPr txBox="1"/>
          <p:nvPr>
            <p:ph idx="1" type="body"/>
          </p:nvPr>
        </p:nvSpPr>
        <p:spPr>
          <a:xfrm>
            <a:off x="397800" y="959100"/>
            <a:ext cx="8348400" cy="3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Audience </a:t>
            </a:r>
            <a:r>
              <a:rPr lang="en" sz="1600">
                <a:solidFill>
                  <a:srgbClr val="ED0E0E"/>
                </a:solidFill>
              </a:rPr>
              <a:t>(Message/Purpose)</a:t>
            </a:r>
            <a:endParaRPr b="1" sz="1600">
              <a:solidFill>
                <a:srgbClr val="ED0E0E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Content </a:t>
            </a:r>
            <a:r>
              <a:rPr lang="en" sz="1600">
                <a:solidFill>
                  <a:srgbClr val="ED0E0E"/>
                </a:solidFill>
              </a:rPr>
              <a:t>(Posts, Bio, Images)</a:t>
            </a:r>
            <a:endParaRPr sz="1600">
              <a:solidFill>
                <a:srgbClr val="ED0E0E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Navigability </a:t>
            </a:r>
            <a:r>
              <a:rPr lang="en" sz="1600">
                <a:solidFill>
                  <a:srgbClr val="ED0E0E"/>
                </a:solidFill>
              </a:rPr>
              <a:t>(Headers, Pages, Menus, Hyperlinks)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User Experience / Accessibility </a:t>
            </a:r>
            <a:r>
              <a:rPr lang="en" sz="1600">
                <a:solidFill>
                  <a:srgbClr val="3D85C6"/>
                </a:solidFill>
              </a:rPr>
              <a:t>(Interactivity, Color scheme, Readability, Alt text)</a:t>
            </a:r>
            <a:endParaRPr sz="1600"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Design </a:t>
            </a:r>
            <a:r>
              <a:rPr lang="en" sz="1600">
                <a:solidFill>
                  <a:srgbClr val="3D85C6"/>
                </a:solidFill>
              </a:rPr>
              <a:t>(Color scheme, Font size, Typeface)</a:t>
            </a:r>
            <a:endParaRPr sz="1600"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Media </a:t>
            </a:r>
            <a:r>
              <a:rPr lang="en" sz="1600">
                <a:solidFill>
                  <a:srgbClr val="3D85C6"/>
                </a:solidFill>
              </a:rPr>
              <a:t>(Images, Embedded elements) </a:t>
            </a:r>
            <a:endParaRPr sz="1600"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Other Functionalities </a:t>
            </a:r>
            <a:r>
              <a:rPr lang="en" sz="1600">
                <a:solidFill>
                  <a:srgbClr val="3D85C6"/>
                </a:solidFill>
              </a:rPr>
              <a:t>(Widgets, Buttons, etc.)</a:t>
            </a:r>
            <a:endParaRPr sz="1600">
              <a:solidFill>
                <a:srgbClr val="3D85C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30"/>
          <p:cNvCxnSpPr/>
          <p:nvPr/>
        </p:nvCxnSpPr>
        <p:spPr>
          <a:xfrm>
            <a:off x="3204325" y="2385100"/>
            <a:ext cx="3328800" cy="2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points: questions to consider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1"/>
          <p:cNvSpPr txBox="1"/>
          <p:nvPr>
            <p:ph idx="1" type="body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1" lang="en" sz="2700"/>
              <a:t>Who</a:t>
            </a:r>
            <a:r>
              <a:rPr lang="en" sz="2700"/>
              <a:t> is this site for? 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1" lang="en" sz="2700"/>
              <a:t>Why</a:t>
            </a:r>
            <a:r>
              <a:rPr lang="en" sz="2700"/>
              <a:t> would your identified audience(s) visit your site?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1" lang="en" sz="2700"/>
              <a:t>How </a:t>
            </a:r>
            <a:r>
              <a:rPr lang="en" sz="2700"/>
              <a:t>will they find what they need, and navigate around?</a:t>
            </a:r>
            <a:endParaRPr sz="2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Starting points: more questions to consider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2"/>
          <p:cNvSpPr txBox="1"/>
          <p:nvPr>
            <p:ph idx="1" type="body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What is the </a:t>
            </a:r>
            <a:r>
              <a:rPr b="1" lang="en" sz="2200"/>
              <a:t>purpose </a:t>
            </a:r>
            <a:r>
              <a:rPr lang="en" sz="2200"/>
              <a:t>of this site? 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How can you communicate this clearly in the site’s content and design?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Can </a:t>
            </a:r>
            <a:r>
              <a:rPr b="1" lang="en" sz="2200"/>
              <a:t>everyone</a:t>
            </a:r>
            <a:r>
              <a:rPr lang="en" sz="2200"/>
              <a:t> use your site effectively?</a:t>
            </a:r>
            <a:r>
              <a:rPr lang="en" sz="2200"/>
              <a:t> Is it accessible on mobile devices, and to people with disabilities?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How can you make </a:t>
            </a:r>
            <a:r>
              <a:rPr b="1" lang="en" sz="2200"/>
              <a:t>smart design choices </a:t>
            </a:r>
            <a:r>
              <a:rPr lang="en" sz="2200"/>
              <a:t>to enhance the site’s look, navigability, interactivity, functionality and accessibility?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Discussion: Text to Website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3"/>
          <p:cNvSpPr txBox="1"/>
          <p:nvPr>
            <p:ph idx="1" type="body"/>
          </p:nvPr>
        </p:nvSpPr>
        <p:spPr>
          <a:xfrm>
            <a:off x="311700" y="1028575"/>
            <a:ext cx="810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What additional functions does a website have that could strengthen your </a:t>
            </a:r>
            <a:r>
              <a:rPr b="1" lang="en" sz="2200"/>
              <a:t>argument</a:t>
            </a:r>
            <a:r>
              <a:rPr lang="en" sz="2200"/>
              <a:t>?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How does this kind of interaction differ from </a:t>
            </a:r>
            <a:r>
              <a:rPr b="1" lang="en" sz="2200"/>
              <a:t>Twine</a:t>
            </a:r>
            <a:r>
              <a:rPr lang="en" sz="2200"/>
              <a:t>? 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 sz="2200"/>
              <a:t>When thinking about </a:t>
            </a:r>
            <a:r>
              <a:rPr b="1" lang="en" sz="2200"/>
              <a:t>design, </a:t>
            </a:r>
            <a:r>
              <a:rPr lang="en" sz="2200"/>
              <a:t>how can your website reflect and/or improve your narrative structure?</a:t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TI Slides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